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5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dirty="0"/>
              <a:t>에너지 대폭 증가</a:t>
            </a:r>
            <a:r>
              <a:rPr lang="en-US" altLang="ko-KR" sz="2400" dirty="0"/>
              <a:t>(</a:t>
            </a:r>
            <a:r>
              <a:rPr lang="ko-KR" altLang="en-US" sz="2400" dirty="0"/>
              <a:t>단위</a:t>
            </a:r>
            <a:r>
              <a:rPr lang="en-US" altLang="ko-KR" sz="2400" dirty="0"/>
              <a:t>:</a:t>
            </a:r>
            <a:r>
              <a:rPr lang="ko-KR" altLang="en-US" sz="2400" dirty="0"/>
              <a:t>십만</a:t>
            </a:r>
            <a:r>
              <a:rPr lang="en-US" altLang="ko-KR" sz="2400" dirty="0"/>
              <a:t>toe)</a:t>
            </a:r>
            <a:endParaRPr lang="ko-KR" sz="2400" dirty="0"/>
          </a:p>
        </c:rich>
      </c:tx>
      <c:layout>
        <c:manualLayout>
          <c:xMode val="edge"/>
          <c:yMode val="edge"/>
          <c:x val="0.23543664065403194"/>
          <c:y val="3.2751091703056769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4861389817911558"/>
          <c:y val="0.18558951965065501"/>
          <c:w val="0.79479993094508672"/>
          <c:h val="0.554781358525599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생산량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2014년</c:v>
                </c:pt>
                <c:pt idx="1">
                  <c:v>2015년</c:v>
                </c:pt>
                <c:pt idx="2">
                  <c:v>2016년</c:v>
                </c:pt>
                <c:pt idx="3">
                  <c:v>2017년</c:v>
                </c:pt>
                <c:pt idx="4">
                  <c:v>2018년</c:v>
                </c:pt>
              </c:strCache>
            </c:strRef>
          </c:cat>
          <c:val>
            <c:numRef>
              <c:f>Sheet1!$B$2:$F$2</c:f>
              <c:numCache>
                <c:formatCode>#,##0_ </c:formatCode>
                <c:ptCount val="5"/>
                <c:pt idx="0">
                  <c:v>115</c:v>
                </c:pt>
                <c:pt idx="1">
                  <c:v>133</c:v>
                </c:pt>
                <c:pt idx="2">
                  <c:v>142</c:v>
                </c:pt>
                <c:pt idx="3">
                  <c:v>165</c:v>
                </c:pt>
                <c:pt idx="4">
                  <c:v>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바이오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A2-43D9-9C4C-516C18101C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궁서" panose="02030600000101010101" pitchFamily="18" charset="-127"/>
                    <a:ea typeface="궁서" panose="0203060000010101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2014년</c:v>
                </c:pt>
                <c:pt idx="1">
                  <c:v>2015년</c:v>
                </c:pt>
                <c:pt idx="2">
                  <c:v>2016년</c:v>
                </c:pt>
                <c:pt idx="3">
                  <c:v>2017년</c:v>
                </c:pt>
                <c:pt idx="4">
                  <c:v>2018년</c:v>
                </c:pt>
              </c:strCache>
            </c:strRef>
          </c:cat>
          <c:val>
            <c:numRef>
              <c:f>Sheet1!$B$3:$F$3</c:f>
              <c:numCache>
                <c:formatCode>#,##0_ </c:formatCode>
                <c:ptCount val="5"/>
                <c:pt idx="0">
                  <c:v>23</c:v>
                </c:pt>
                <c:pt idx="1">
                  <c:v>28</c:v>
                </c:pt>
                <c:pt idx="2">
                  <c:v>28</c:v>
                </c:pt>
                <c:pt idx="3">
                  <c:v>36</c:v>
                </c:pt>
                <c:pt idx="4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 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궁서" panose="02030600000101010101" pitchFamily="18" charset="-127"/>
          <a:ea typeface="궁서" panose="02030600000101010101" pitchFamily="18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250E5-68A9-4219-8314-4E5DD40BFFA2}" type="doc">
      <dgm:prSet loTypeId="urn:microsoft.com/office/officeart/2005/8/layout/radial3" loCatId="cycle" qsTypeId="urn:microsoft.com/office/officeart/2005/8/quickstyle/3d3" qsCatId="3D" csTypeId="urn:microsoft.com/office/officeart/2005/8/colors/colorful1" csCatId="colorful" phldr="1"/>
      <dgm:spPr/>
    </dgm:pt>
    <dgm:pt modelId="{CAB138ED-7135-4690-A0BE-B0F55B75373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신재생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에너지</a:t>
          </a:r>
        </a:p>
      </dgm:t>
    </dgm:pt>
    <dgm:pt modelId="{E6DA4BC5-4AEE-45D7-81E8-479164B41704}" type="par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6F4D6FF-77D0-42B6-B49A-48D806F1EDB4}" type="sib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10936A3-9EF9-4D03-9142-984FDB163267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수소</a:t>
          </a:r>
        </a:p>
      </dgm:t>
    </dgm:pt>
    <dgm:pt modelId="{54E70C1B-AE38-4249-8C6E-F550403DA354}" type="parTrans" cxnId="{80470094-40FD-4EEA-BEBF-2642416270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F87FA9C-F1A7-4C8B-A61A-F09EF7DB7130}" type="sibTrans" cxnId="{80470094-40FD-4EEA-BEBF-2642416270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A4524CF-FE47-4305-BBD2-FF587DF588D2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태양</a:t>
          </a:r>
        </a:p>
      </dgm:t>
    </dgm:pt>
    <dgm:pt modelId="{EE45C21F-B8DA-42D0-9BC3-0C0BD59B683D}" type="parTrans" cxnId="{E0F1BE7C-5412-4081-AB11-D442232735FB}">
      <dgm:prSet/>
      <dgm:spPr/>
      <dgm:t>
        <a:bodyPr/>
        <a:lstStyle/>
        <a:p>
          <a:pPr latinLnBrk="1"/>
          <a:endParaRPr lang="ko-KR" altLang="en-US"/>
        </a:p>
      </dgm:t>
    </dgm:pt>
    <dgm:pt modelId="{5E4131CF-ED4A-4FD0-A97C-AE4B86814578}" type="sibTrans" cxnId="{E0F1BE7C-5412-4081-AB11-D442232735FB}">
      <dgm:prSet/>
      <dgm:spPr/>
      <dgm:t>
        <a:bodyPr/>
        <a:lstStyle/>
        <a:p>
          <a:pPr latinLnBrk="1"/>
          <a:endParaRPr lang="ko-KR" altLang="en-US"/>
        </a:p>
      </dgm:t>
    </dgm:pt>
    <dgm:pt modelId="{AF495095-9E67-4A21-8854-E3057FF3AA0F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연료전지</a:t>
          </a:r>
        </a:p>
      </dgm:t>
    </dgm:pt>
    <dgm:pt modelId="{93662435-2CB3-4BBA-A13E-8E477BDCBDF8}" type="parTrans" cxnId="{4EB068E6-27B4-47C5-BD76-5CA6E0B6F91A}">
      <dgm:prSet/>
      <dgm:spPr/>
      <dgm:t>
        <a:bodyPr/>
        <a:lstStyle/>
        <a:p>
          <a:pPr latinLnBrk="1"/>
          <a:endParaRPr lang="ko-KR" altLang="en-US"/>
        </a:p>
      </dgm:t>
    </dgm:pt>
    <dgm:pt modelId="{AF7F985B-72DF-4583-BB7A-4D8734A1131F}" type="sibTrans" cxnId="{4EB068E6-27B4-47C5-BD76-5CA6E0B6F91A}">
      <dgm:prSet/>
      <dgm:spPr/>
      <dgm:t>
        <a:bodyPr/>
        <a:lstStyle/>
        <a:p>
          <a:pPr latinLnBrk="1"/>
          <a:endParaRPr lang="ko-KR" altLang="en-US"/>
        </a:p>
      </dgm:t>
    </dgm:pt>
    <dgm:pt modelId="{2378695C-8F94-454C-9839-86BECF0D4C2A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수력</a:t>
          </a:r>
        </a:p>
      </dgm:t>
    </dgm:pt>
    <dgm:pt modelId="{05B7DD48-83E3-4775-A198-613FDEB26A6C}" type="parTrans" cxnId="{7C29E2FC-47F2-4144-865B-B6377885007F}">
      <dgm:prSet/>
      <dgm:spPr/>
      <dgm:t>
        <a:bodyPr/>
        <a:lstStyle/>
        <a:p>
          <a:pPr latinLnBrk="1"/>
          <a:endParaRPr lang="ko-KR" altLang="en-US"/>
        </a:p>
      </dgm:t>
    </dgm:pt>
    <dgm:pt modelId="{25A0E3FF-CF63-4D08-961D-13479BA3A1C9}" type="sibTrans" cxnId="{7C29E2FC-47F2-4144-865B-B6377885007F}">
      <dgm:prSet/>
      <dgm:spPr/>
      <dgm:t>
        <a:bodyPr/>
        <a:lstStyle/>
        <a:p>
          <a:pPr latinLnBrk="1"/>
          <a:endParaRPr lang="ko-KR" altLang="en-US"/>
        </a:p>
      </dgm:t>
    </dgm:pt>
    <dgm:pt modelId="{D68F4BD9-A167-4897-83BE-7056591B9A23}" type="pres">
      <dgm:prSet presAssocID="{F47250E5-68A9-4219-8314-4E5DD40BFFA2}" presName="composite" presStyleCnt="0">
        <dgm:presLayoutVars>
          <dgm:chMax val="1"/>
          <dgm:dir/>
          <dgm:resizeHandles val="exact"/>
        </dgm:presLayoutVars>
      </dgm:prSet>
      <dgm:spPr/>
    </dgm:pt>
    <dgm:pt modelId="{932A2ADE-847B-43A0-AC43-621A08E336C6}" type="pres">
      <dgm:prSet presAssocID="{F47250E5-68A9-4219-8314-4E5DD40BFFA2}" presName="radial" presStyleCnt="0">
        <dgm:presLayoutVars>
          <dgm:animLvl val="ctr"/>
        </dgm:presLayoutVars>
      </dgm:prSet>
      <dgm:spPr/>
    </dgm:pt>
    <dgm:pt modelId="{A98165E1-AE18-47F1-B4F0-D9DAEB859578}" type="pres">
      <dgm:prSet presAssocID="{CAB138ED-7135-4690-A0BE-B0F55B753738}" presName="centerShape" presStyleLbl="vennNode1" presStyleIdx="0" presStyleCnt="5"/>
      <dgm:spPr/>
    </dgm:pt>
    <dgm:pt modelId="{D95A39C4-9607-4748-AF02-946988640C1C}" type="pres">
      <dgm:prSet presAssocID="{F10936A3-9EF9-4D03-9142-984FDB163267}" presName="node" presStyleLbl="vennNode1" presStyleIdx="1" presStyleCnt="5">
        <dgm:presLayoutVars>
          <dgm:bulletEnabled val="1"/>
        </dgm:presLayoutVars>
      </dgm:prSet>
      <dgm:spPr/>
    </dgm:pt>
    <dgm:pt modelId="{9DF8B9F8-77F2-4520-A94A-5E76957FF8BD}" type="pres">
      <dgm:prSet presAssocID="{4A4524CF-FE47-4305-BBD2-FF587DF588D2}" presName="node" presStyleLbl="vennNode1" presStyleIdx="2" presStyleCnt="5">
        <dgm:presLayoutVars>
          <dgm:bulletEnabled val="1"/>
        </dgm:presLayoutVars>
      </dgm:prSet>
      <dgm:spPr/>
    </dgm:pt>
    <dgm:pt modelId="{FF37B82D-AA90-4B10-8A2B-77028907F1C7}" type="pres">
      <dgm:prSet presAssocID="{AF495095-9E67-4A21-8854-E3057FF3AA0F}" presName="node" presStyleLbl="vennNode1" presStyleIdx="3" presStyleCnt="5">
        <dgm:presLayoutVars>
          <dgm:bulletEnabled val="1"/>
        </dgm:presLayoutVars>
      </dgm:prSet>
      <dgm:spPr/>
    </dgm:pt>
    <dgm:pt modelId="{88B56ED1-91F0-472D-82CD-D0669632888F}" type="pres">
      <dgm:prSet presAssocID="{2378695C-8F94-454C-9839-86BECF0D4C2A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98FEE52D-2C01-47A6-91CB-F28FEED76E1C}" type="presOf" srcId="{AF495095-9E67-4A21-8854-E3057FF3AA0F}" destId="{FF37B82D-AA90-4B10-8A2B-77028907F1C7}" srcOrd="0" destOrd="0" presId="urn:microsoft.com/office/officeart/2005/8/layout/radial3"/>
    <dgm:cxn modelId="{16C82431-1B91-410C-9F53-045C392706FE}" type="presOf" srcId="{CAB138ED-7135-4690-A0BE-B0F55B753738}" destId="{A98165E1-AE18-47F1-B4F0-D9DAEB859578}" srcOrd="0" destOrd="0" presId="urn:microsoft.com/office/officeart/2005/8/layout/radial3"/>
    <dgm:cxn modelId="{E0F1BE7C-5412-4081-AB11-D442232735FB}" srcId="{CAB138ED-7135-4690-A0BE-B0F55B753738}" destId="{4A4524CF-FE47-4305-BBD2-FF587DF588D2}" srcOrd="1" destOrd="0" parTransId="{EE45C21F-B8DA-42D0-9BC3-0C0BD59B683D}" sibTransId="{5E4131CF-ED4A-4FD0-A97C-AE4B86814578}"/>
    <dgm:cxn modelId="{E30E8183-7137-436F-8493-2B23E2175B67}" type="presOf" srcId="{4A4524CF-FE47-4305-BBD2-FF587DF588D2}" destId="{9DF8B9F8-77F2-4520-A94A-5E76957FF8BD}" srcOrd="0" destOrd="0" presId="urn:microsoft.com/office/officeart/2005/8/layout/radial3"/>
    <dgm:cxn modelId="{80470094-40FD-4EEA-BEBF-26424162708F}" srcId="{CAB138ED-7135-4690-A0BE-B0F55B753738}" destId="{F10936A3-9EF9-4D03-9142-984FDB163267}" srcOrd="0" destOrd="0" parTransId="{54E70C1B-AE38-4249-8C6E-F550403DA354}" sibTransId="{4F87FA9C-F1A7-4C8B-A61A-F09EF7DB7130}"/>
    <dgm:cxn modelId="{00DDB698-A91E-46B8-B324-FB55D51405A0}" srcId="{F47250E5-68A9-4219-8314-4E5DD40BFFA2}" destId="{CAB138ED-7135-4690-A0BE-B0F55B753738}" srcOrd="0" destOrd="0" parTransId="{E6DA4BC5-4AEE-45D7-81E8-479164B41704}" sibTransId="{06F4D6FF-77D0-42B6-B49A-48D806F1EDB4}"/>
    <dgm:cxn modelId="{B10B7799-BC6A-4E14-9CC7-D53D4D250B00}" type="presOf" srcId="{F47250E5-68A9-4219-8314-4E5DD40BFFA2}" destId="{D68F4BD9-A167-4897-83BE-7056591B9A23}" srcOrd="0" destOrd="0" presId="urn:microsoft.com/office/officeart/2005/8/layout/radial3"/>
    <dgm:cxn modelId="{EA4467CC-FE38-475D-BEE9-31D2A2993AAC}" type="presOf" srcId="{F10936A3-9EF9-4D03-9142-984FDB163267}" destId="{D95A39C4-9607-4748-AF02-946988640C1C}" srcOrd="0" destOrd="0" presId="urn:microsoft.com/office/officeart/2005/8/layout/radial3"/>
    <dgm:cxn modelId="{0422C0CF-617B-4D74-9D4A-AA8172D48313}" type="presOf" srcId="{2378695C-8F94-454C-9839-86BECF0D4C2A}" destId="{88B56ED1-91F0-472D-82CD-D0669632888F}" srcOrd="0" destOrd="0" presId="urn:microsoft.com/office/officeart/2005/8/layout/radial3"/>
    <dgm:cxn modelId="{4EB068E6-27B4-47C5-BD76-5CA6E0B6F91A}" srcId="{CAB138ED-7135-4690-A0BE-B0F55B753738}" destId="{AF495095-9E67-4A21-8854-E3057FF3AA0F}" srcOrd="2" destOrd="0" parTransId="{93662435-2CB3-4BBA-A13E-8E477BDCBDF8}" sibTransId="{AF7F985B-72DF-4583-BB7A-4D8734A1131F}"/>
    <dgm:cxn modelId="{7C29E2FC-47F2-4144-865B-B6377885007F}" srcId="{CAB138ED-7135-4690-A0BE-B0F55B753738}" destId="{2378695C-8F94-454C-9839-86BECF0D4C2A}" srcOrd="3" destOrd="0" parTransId="{05B7DD48-83E3-4775-A198-613FDEB26A6C}" sibTransId="{25A0E3FF-CF63-4D08-961D-13479BA3A1C9}"/>
    <dgm:cxn modelId="{47B190B5-85EE-4AC5-B4D0-F2B0A251B946}" type="presParOf" srcId="{D68F4BD9-A167-4897-83BE-7056591B9A23}" destId="{932A2ADE-847B-43A0-AC43-621A08E336C6}" srcOrd="0" destOrd="0" presId="urn:microsoft.com/office/officeart/2005/8/layout/radial3"/>
    <dgm:cxn modelId="{A9B5EEEA-4C0F-4494-B8AF-B398B9F97DC6}" type="presParOf" srcId="{932A2ADE-847B-43A0-AC43-621A08E336C6}" destId="{A98165E1-AE18-47F1-B4F0-D9DAEB859578}" srcOrd="0" destOrd="0" presId="urn:microsoft.com/office/officeart/2005/8/layout/radial3"/>
    <dgm:cxn modelId="{0433FCCD-8226-48B3-82EB-8E18F3971E14}" type="presParOf" srcId="{932A2ADE-847B-43A0-AC43-621A08E336C6}" destId="{D95A39C4-9607-4748-AF02-946988640C1C}" srcOrd="1" destOrd="0" presId="urn:microsoft.com/office/officeart/2005/8/layout/radial3"/>
    <dgm:cxn modelId="{6C68428C-5484-4E62-AC43-1719003207E5}" type="presParOf" srcId="{932A2ADE-847B-43A0-AC43-621A08E336C6}" destId="{9DF8B9F8-77F2-4520-A94A-5E76957FF8BD}" srcOrd="2" destOrd="0" presId="urn:microsoft.com/office/officeart/2005/8/layout/radial3"/>
    <dgm:cxn modelId="{08028760-D131-4DE4-91E4-B9D210576CD6}" type="presParOf" srcId="{932A2ADE-847B-43A0-AC43-621A08E336C6}" destId="{FF37B82D-AA90-4B10-8A2B-77028907F1C7}" srcOrd="3" destOrd="0" presId="urn:microsoft.com/office/officeart/2005/8/layout/radial3"/>
    <dgm:cxn modelId="{B3E0C820-30AF-4AB9-B3C1-0FCEEB7E443F}" type="presParOf" srcId="{932A2ADE-847B-43A0-AC43-621A08E336C6}" destId="{88B56ED1-91F0-472D-82CD-D0669632888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6917F8-C5A7-4DE7-BB3C-DA41127F1D82}" type="doc">
      <dgm:prSet loTypeId="urn:microsoft.com/office/officeart/2005/8/layout/process1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6959DAB6-BB06-4794-9BF2-9798D3C60B44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새로운 에너지</a:t>
          </a:r>
        </a:p>
      </dgm:t>
    </dgm:pt>
    <dgm:pt modelId="{9C45D55C-6191-428E-A87B-4B94BB53A8DD}" type="parTrans" cxnId="{18D54E04-A71F-4902-BC77-F309058C31F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15F5397-813D-4C96-8804-16F74D2FC84C}" type="sibTrans" cxnId="{18D54E04-A71F-4902-BC77-F309058C31F5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BB00970-FAA3-4C79-9F34-188C9EBE4BAE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재생 에너지</a:t>
          </a:r>
        </a:p>
      </dgm:t>
    </dgm:pt>
    <dgm:pt modelId="{3201C0A5-3854-4B0D-90C2-AA17F369792B}" type="parTrans" cxnId="{289CBB26-AEE6-4810-9A06-71FDA637E09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4D79E1C-D141-471F-AB81-7B63630F6479}" type="sibTrans" cxnId="{289CBB26-AEE6-4810-9A06-71FDA637E096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4A77579-C440-40C6-B354-B65BFF35F08C}" type="pres">
      <dgm:prSet presAssocID="{FE6917F8-C5A7-4DE7-BB3C-DA41127F1D82}" presName="Name0" presStyleCnt="0">
        <dgm:presLayoutVars>
          <dgm:dir/>
          <dgm:resizeHandles val="exact"/>
        </dgm:presLayoutVars>
      </dgm:prSet>
      <dgm:spPr/>
    </dgm:pt>
    <dgm:pt modelId="{E529305E-8579-47E4-A2F8-FB4540A1D928}" type="pres">
      <dgm:prSet presAssocID="{6959DAB6-BB06-4794-9BF2-9798D3C60B44}" presName="node" presStyleLbl="node1" presStyleIdx="0" presStyleCnt="2">
        <dgm:presLayoutVars>
          <dgm:bulletEnabled val="1"/>
        </dgm:presLayoutVars>
      </dgm:prSet>
      <dgm:spPr/>
    </dgm:pt>
    <dgm:pt modelId="{67D6C0C3-9CD8-47AF-B1C1-223D0BA7E06B}" type="pres">
      <dgm:prSet presAssocID="{815F5397-813D-4C96-8804-16F74D2FC84C}" presName="sibTrans" presStyleLbl="sibTrans2D1" presStyleIdx="0" presStyleCnt="1"/>
      <dgm:spPr/>
    </dgm:pt>
    <dgm:pt modelId="{66018BF5-10EB-4D2E-A50C-643CABAEB50A}" type="pres">
      <dgm:prSet presAssocID="{815F5397-813D-4C96-8804-16F74D2FC84C}" presName="connectorText" presStyleLbl="sibTrans2D1" presStyleIdx="0" presStyleCnt="1"/>
      <dgm:spPr/>
    </dgm:pt>
    <dgm:pt modelId="{EA232CC0-8AEC-4755-9503-089944FD4A68}" type="pres">
      <dgm:prSet presAssocID="{DBB00970-FAA3-4C79-9F34-188C9EBE4BAE}" presName="node" presStyleLbl="node1" presStyleIdx="1" presStyleCnt="2">
        <dgm:presLayoutVars>
          <dgm:bulletEnabled val="1"/>
        </dgm:presLayoutVars>
      </dgm:prSet>
      <dgm:spPr/>
    </dgm:pt>
  </dgm:ptLst>
  <dgm:cxnLst>
    <dgm:cxn modelId="{18D54E04-A71F-4902-BC77-F309058C31F5}" srcId="{FE6917F8-C5A7-4DE7-BB3C-DA41127F1D82}" destId="{6959DAB6-BB06-4794-9BF2-9798D3C60B44}" srcOrd="0" destOrd="0" parTransId="{9C45D55C-6191-428E-A87B-4B94BB53A8DD}" sibTransId="{815F5397-813D-4C96-8804-16F74D2FC84C}"/>
    <dgm:cxn modelId="{7709D923-9E97-4FEE-B1B0-C2F62026107E}" type="presOf" srcId="{6959DAB6-BB06-4794-9BF2-9798D3C60B44}" destId="{E529305E-8579-47E4-A2F8-FB4540A1D928}" srcOrd="0" destOrd="0" presId="urn:microsoft.com/office/officeart/2005/8/layout/process1"/>
    <dgm:cxn modelId="{289CBB26-AEE6-4810-9A06-71FDA637E096}" srcId="{FE6917F8-C5A7-4DE7-BB3C-DA41127F1D82}" destId="{DBB00970-FAA3-4C79-9F34-188C9EBE4BAE}" srcOrd="1" destOrd="0" parTransId="{3201C0A5-3854-4B0D-90C2-AA17F369792B}" sibTransId="{B4D79E1C-D141-471F-AB81-7B63630F6479}"/>
    <dgm:cxn modelId="{1574D2A0-5AD8-47E9-AC4E-634A1459F7FF}" type="presOf" srcId="{815F5397-813D-4C96-8804-16F74D2FC84C}" destId="{67D6C0C3-9CD8-47AF-B1C1-223D0BA7E06B}" srcOrd="0" destOrd="0" presId="urn:microsoft.com/office/officeart/2005/8/layout/process1"/>
    <dgm:cxn modelId="{42D84EB1-EBA5-4F37-B318-B441C309D0A7}" type="presOf" srcId="{815F5397-813D-4C96-8804-16F74D2FC84C}" destId="{66018BF5-10EB-4D2E-A50C-643CABAEB50A}" srcOrd="1" destOrd="0" presId="urn:microsoft.com/office/officeart/2005/8/layout/process1"/>
    <dgm:cxn modelId="{3E07AFE0-54CF-44D8-BC61-F72FDFE90DB6}" type="presOf" srcId="{DBB00970-FAA3-4C79-9F34-188C9EBE4BAE}" destId="{EA232CC0-8AEC-4755-9503-089944FD4A68}" srcOrd="0" destOrd="0" presId="urn:microsoft.com/office/officeart/2005/8/layout/process1"/>
    <dgm:cxn modelId="{529077FA-A809-40E9-92C7-610FD146367C}" type="presOf" srcId="{FE6917F8-C5A7-4DE7-BB3C-DA41127F1D82}" destId="{14A77579-C440-40C6-B354-B65BFF35F08C}" srcOrd="0" destOrd="0" presId="urn:microsoft.com/office/officeart/2005/8/layout/process1"/>
    <dgm:cxn modelId="{DD077AF0-2316-49EF-A198-CCFCB9AC1889}" type="presParOf" srcId="{14A77579-C440-40C6-B354-B65BFF35F08C}" destId="{E529305E-8579-47E4-A2F8-FB4540A1D928}" srcOrd="0" destOrd="0" presId="urn:microsoft.com/office/officeart/2005/8/layout/process1"/>
    <dgm:cxn modelId="{735781B2-51E5-4628-B31D-0015121B8C07}" type="presParOf" srcId="{14A77579-C440-40C6-B354-B65BFF35F08C}" destId="{67D6C0C3-9CD8-47AF-B1C1-223D0BA7E06B}" srcOrd="1" destOrd="0" presId="urn:microsoft.com/office/officeart/2005/8/layout/process1"/>
    <dgm:cxn modelId="{C0F56173-189E-4317-8AE4-84A513099BBD}" type="presParOf" srcId="{67D6C0C3-9CD8-47AF-B1C1-223D0BA7E06B}" destId="{66018BF5-10EB-4D2E-A50C-643CABAEB50A}" srcOrd="0" destOrd="0" presId="urn:microsoft.com/office/officeart/2005/8/layout/process1"/>
    <dgm:cxn modelId="{24D7C871-D39D-4BB7-8507-454FCAFA5B62}" type="presParOf" srcId="{14A77579-C440-40C6-B354-B65BFF35F08C}" destId="{EA232CC0-8AEC-4755-9503-089944FD4A68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165E1-AE18-47F1-B4F0-D9DAEB859578}">
      <dsp:nvSpPr>
        <dsp:cNvPr id="0" name=""/>
        <dsp:cNvSpPr/>
      </dsp:nvSpPr>
      <dsp:spPr>
        <a:xfrm>
          <a:off x="750880" y="574763"/>
          <a:ext cx="1431867" cy="143186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신재생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에너지</a:t>
          </a:r>
        </a:p>
      </dsp:txBody>
      <dsp:txXfrm>
        <a:off x="960572" y="784455"/>
        <a:ext cx="1012483" cy="1012483"/>
      </dsp:txXfrm>
    </dsp:sp>
    <dsp:sp modelId="{D95A39C4-9607-4748-AF02-946988640C1C}">
      <dsp:nvSpPr>
        <dsp:cNvPr id="0" name=""/>
        <dsp:cNvSpPr/>
      </dsp:nvSpPr>
      <dsp:spPr>
        <a:xfrm>
          <a:off x="1108847" y="255"/>
          <a:ext cx="715933" cy="71593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수소</a:t>
          </a:r>
        </a:p>
      </dsp:txBody>
      <dsp:txXfrm>
        <a:off x="1213693" y="105101"/>
        <a:ext cx="506241" cy="506241"/>
      </dsp:txXfrm>
    </dsp:sp>
    <dsp:sp modelId="{9DF8B9F8-77F2-4520-A94A-5E76957FF8BD}">
      <dsp:nvSpPr>
        <dsp:cNvPr id="0" name=""/>
        <dsp:cNvSpPr/>
      </dsp:nvSpPr>
      <dsp:spPr>
        <a:xfrm>
          <a:off x="2041322" y="932730"/>
          <a:ext cx="715933" cy="71593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태양</a:t>
          </a:r>
        </a:p>
      </dsp:txBody>
      <dsp:txXfrm>
        <a:off x="2146168" y="1037576"/>
        <a:ext cx="506241" cy="506241"/>
      </dsp:txXfrm>
    </dsp:sp>
    <dsp:sp modelId="{FF37B82D-AA90-4B10-8A2B-77028907F1C7}">
      <dsp:nvSpPr>
        <dsp:cNvPr id="0" name=""/>
        <dsp:cNvSpPr/>
      </dsp:nvSpPr>
      <dsp:spPr>
        <a:xfrm>
          <a:off x="1108847" y="1865205"/>
          <a:ext cx="715933" cy="71593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연료전지</a:t>
          </a:r>
        </a:p>
      </dsp:txBody>
      <dsp:txXfrm>
        <a:off x="1213693" y="1970051"/>
        <a:ext cx="506241" cy="506241"/>
      </dsp:txXfrm>
    </dsp:sp>
    <dsp:sp modelId="{88B56ED1-91F0-472D-82CD-D0669632888F}">
      <dsp:nvSpPr>
        <dsp:cNvPr id="0" name=""/>
        <dsp:cNvSpPr/>
      </dsp:nvSpPr>
      <dsp:spPr>
        <a:xfrm>
          <a:off x="176372" y="932730"/>
          <a:ext cx="715933" cy="715933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수력</a:t>
          </a:r>
        </a:p>
      </dsp:txBody>
      <dsp:txXfrm>
        <a:off x="281218" y="1037576"/>
        <a:ext cx="506241" cy="506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29305E-8579-47E4-A2F8-FB4540A1D928}">
      <dsp:nvSpPr>
        <dsp:cNvPr id="0" name=""/>
        <dsp:cNvSpPr/>
      </dsp:nvSpPr>
      <dsp:spPr>
        <a:xfrm>
          <a:off x="776" y="0"/>
          <a:ext cx="1656855" cy="8248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새로운 에너지</a:t>
          </a:r>
        </a:p>
      </dsp:txBody>
      <dsp:txXfrm>
        <a:off x="24935" y="24159"/>
        <a:ext cx="1608537" cy="776534"/>
      </dsp:txXfrm>
    </dsp:sp>
    <dsp:sp modelId="{67D6C0C3-9CD8-47AF-B1C1-223D0BA7E06B}">
      <dsp:nvSpPr>
        <dsp:cNvPr id="0" name=""/>
        <dsp:cNvSpPr/>
      </dsp:nvSpPr>
      <dsp:spPr>
        <a:xfrm>
          <a:off x="1823317" y="206975"/>
          <a:ext cx="351253" cy="41090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23317" y="289155"/>
        <a:ext cx="245877" cy="246540"/>
      </dsp:txXfrm>
    </dsp:sp>
    <dsp:sp modelId="{EA232CC0-8AEC-4755-9503-089944FD4A68}">
      <dsp:nvSpPr>
        <dsp:cNvPr id="0" name=""/>
        <dsp:cNvSpPr/>
      </dsp:nvSpPr>
      <dsp:spPr>
        <a:xfrm>
          <a:off x="2320374" y="0"/>
          <a:ext cx="1656855" cy="8248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재생 에너지</a:t>
          </a:r>
        </a:p>
      </dsp:txBody>
      <dsp:txXfrm>
        <a:off x="2344533" y="24159"/>
        <a:ext cx="1608537" cy="776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15389"/>
            <a:ext cx="9906000" cy="58878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0253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A6B06DF-2D35-4C3B-A3C6-89369259AA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4BFBBE33-9105-4912-AFB6-07929EF0C523}"/>
              </a:ext>
            </a:extLst>
          </p:cNvPr>
          <p:cNvSpPr/>
          <p:nvPr userDrawn="1"/>
        </p:nvSpPr>
        <p:spPr>
          <a:xfrm>
            <a:off x="0" y="557212"/>
            <a:ext cx="9906000" cy="557209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F4C41FED-13E4-438A-9EFC-11ABE4C50E56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18D79D-4F0E-4F41-8F87-AD180E17B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52ABD8-2ED5-413B-8118-CC75371898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2" y="0"/>
            <a:ext cx="4860098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812906" y="2693096"/>
            <a:ext cx="6593129" cy="1339258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Renewable Energy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EAF9F2-DCC1-4085-A856-CE1AAC6A8A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76" y="6005416"/>
            <a:ext cx="1908233" cy="70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222650" y="1855005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62000" y="1380358"/>
            <a:ext cx="1283663" cy="886690"/>
          </a:xfrm>
          <a:prstGeom prst="flowChartOnlineStorag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222650" y="3074203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저장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62000" y="2601391"/>
            <a:ext cx="1283663" cy="886690"/>
          </a:xfrm>
          <a:prstGeom prst="flowChartOnlineStorag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222650" y="4292818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저장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62000" y="3822424"/>
            <a:ext cx="1283663" cy="886690"/>
          </a:xfrm>
          <a:prstGeom prst="flowChartOnlineStorag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222650" y="5580752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62000" y="5100614"/>
            <a:ext cx="1283663" cy="886690"/>
          </a:xfrm>
          <a:prstGeom prst="flowChartOnlineStorag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63669" y="1599554"/>
            <a:ext cx="2544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재생 가능 에너지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63669" y="2813423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에너지 선택 패러다임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63669" y="4033199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바이오 에너지 생산량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63669" y="5318076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에너지 분야의 발전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D747CEA-09C1-48C7-9281-EBA3B6AB6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0" t="34885" r="49744" b="37617"/>
          <a:stretch/>
        </p:blipFill>
        <p:spPr>
          <a:xfrm>
            <a:off x="7292602" y="4486514"/>
            <a:ext cx="1851398" cy="150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재생 가능 에너지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8159" y="3641374"/>
            <a:ext cx="8616414" cy="2304828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재생 에너지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최근 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10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년간 우리나라의 에너지 소비는 매년 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10%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증가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지구 환경을 나쁘게 만들지 않으면서 지속적으로 발전하기 위한 에너지원으로 태양 에너지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풍력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수력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지열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바이오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등이 있음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18160" y="1382399"/>
            <a:ext cx="6834747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Renewable Energy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The energy that is regenerated by natural processes even after one use is called ‘new energy’ or ‘renewable energy’</a:t>
            </a:r>
            <a:endParaRPr lang="ko-KR" altLang="en-US" sz="2000" dirty="0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63102" y="1760009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41801" y="2425835"/>
            <a:ext cx="1348510" cy="1836145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시행방법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41801" y="4261979"/>
            <a:ext cx="1348510" cy="1838387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효과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90311" y="1554415"/>
            <a:ext cx="4123988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배지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90311" y="1726572"/>
            <a:ext cx="4123988" cy="72882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주거분야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6004775" y="1554415"/>
            <a:ext cx="3512319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배지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6004775" y="1726572"/>
            <a:ext cx="3512319" cy="72882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전력분야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에너지 선택 패러다임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44805454"/>
              </p:ext>
            </p:extLst>
          </p:nvPr>
        </p:nvGraphicFramePr>
        <p:xfrm>
          <a:off x="1890312" y="2425191"/>
          <a:ext cx="7636308" cy="367517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22181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51412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9187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친환경 에너지 타운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태양광 에너지 보급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공동주택단위의 에너지 관리 스마트화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차세대 </a:t>
                      </a:r>
                      <a:r>
                        <a:rPr kumimoji="1" lang="ko-KR" alt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송전망</a:t>
                      </a: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구축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전력거래시장 활성화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전력산업 외연 확대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마이크로그리드 구현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온실가스 배출 감축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42552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바이오 에너지 생산량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3929504"/>
              </p:ext>
            </p:extLst>
          </p:nvPr>
        </p:nvGraphicFramePr>
        <p:xfrm>
          <a:off x="681037" y="1415745"/>
          <a:ext cx="8543925" cy="465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4693397" y="2328495"/>
            <a:ext cx="1697661" cy="462255"/>
          </a:xfrm>
          <a:prstGeom prst="wedgeRoundRectCallout">
            <a:avLst>
              <a:gd name="adj1" fmla="val 112990"/>
              <a:gd name="adj2" fmla="val -37426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대폭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590472" cy="4775200"/>
          </a:xfrm>
          <a:prstGeom prst="snip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F02183A2-F427-4AEE-B083-42ECA74B6F64}"/>
              </a:ext>
            </a:extLst>
          </p:cNvPr>
          <p:cNvSpPr/>
          <p:nvPr/>
        </p:nvSpPr>
        <p:spPr>
          <a:xfrm>
            <a:off x="5240570" y="4521655"/>
            <a:ext cx="4352464" cy="13458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590472" cy="4775200"/>
          </a:xfrm>
          <a:prstGeom prst="snip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</a:t>
            </a:r>
            <a:r>
              <a:rPr lang="ko-KR" altLang="en-US" dirty="0"/>
              <a:t>에너지 분야의 발전</a:t>
            </a:r>
          </a:p>
        </p:txBody>
      </p:sp>
      <p:sp>
        <p:nvSpPr>
          <p:cNvPr id="13" name="리본: 위로 구부러지고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911116" y="1425158"/>
            <a:ext cx="3011372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7254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세계 정상회의 결과</a:t>
            </a:r>
          </a:p>
        </p:txBody>
      </p:sp>
      <p:sp>
        <p:nvSpPr>
          <p:cNvPr id="15" name="설명선: 위쪽 화살표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 flipV="1">
            <a:off x="7079349" y="3626965"/>
            <a:ext cx="674906" cy="439584"/>
          </a:xfrm>
          <a:prstGeom prst="notchedRightArrow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각형: 잘린 위쪽 모서리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319370" y="3499720"/>
            <a:ext cx="1600376" cy="694075"/>
          </a:xfrm>
          <a:prstGeom prst="foldedCorner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환경보호</a:t>
            </a:r>
          </a:p>
        </p:txBody>
      </p:sp>
      <p:sp>
        <p:nvSpPr>
          <p:cNvPr id="19" name="순서도: 순차적 액세스 저장소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5222229" y="2384397"/>
            <a:ext cx="1369297" cy="831842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발전의 기둥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십자형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 flipH="1">
            <a:off x="6739431" y="2848642"/>
            <a:ext cx="1819480" cy="400503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지속가능한</a:t>
            </a:r>
          </a:p>
        </p:txBody>
      </p:sp>
      <p:sp>
        <p:nvSpPr>
          <p:cNvPr id="23" name="화살표: 오각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8616101" y="2355613"/>
            <a:ext cx="1006713" cy="826353"/>
          </a:xfrm>
          <a:prstGeom prst="hex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상생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739433" y="2309392"/>
            <a:ext cx="1819478" cy="438252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상호의존적</a:t>
            </a:r>
          </a:p>
        </p:txBody>
      </p:sp>
      <p:sp>
        <p:nvSpPr>
          <p:cNvPr id="42" name="화살표: 오각형 41">
            <a:extLst>
              <a:ext uri="{FF2B5EF4-FFF2-40B4-BE49-F238E27FC236}">
                <a16:creationId xmlns:a16="http://schemas.microsoft.com/office/drawing/2014/main" id="{D45AD9D7-4B08-4CED-8478-24E9854C677E}"/>
              </a:ext>
            </a:extLst>
          </p:cNvPr>
          <p:cNvSpPr/>
          <p:nvPr/>
        </p:nvSpPr>
        <p:spPr>
          <a:xfrm flipH="1">
            <a:off x="7621985" y="4939583"/>
            <a:ext cx="1630461" cy="738442"/>
          </a:xfrm>
          <a:prstGeom prst="flowChartDocumen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경제발전</a:t>
            </a:r>
          </a:p>
        </p:txBody>
      </p:sp>
      <p:sp>
        <p:nvSpPr>
          <p:cNvPr id="31" name="리본: 위로 구부러지고 기울어짐 12">
            <a:extLst>
              <a:ext uri="{FF2B5EF4-FFF2-40B4-BE49-F238E27FC236}">
                <a16:creationId xmlns:a16="http://schemas.microsoft.com/office/drawing/2014/main" id="{98BE68AB-8F7D-4261-A506-871DA46B5CBB}"/>
              </a:ext>
            </a:extLst>
          </p:cNvPr>
          <p:cNvSpPr/>
          <p:nvPr/>
        </p:nvSpPr>
        <p:spPr>
          <a:xfrm>
            <a:off x="553679" y="1425158"/>
            <a:ext cx="3871041" cy="530830"/>
          </a:xfrm>
          <a:prstGeom prst="ribbon2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전기 에너지 변환</a:t>
            </a:r>
          </a:p>
        </p:txBody>
      </p:sp>
      <p:sp>
        <p:nvSpPr>
          <p:cNvPr id="43" name="순서도: 저장 데이터 42">
            <a:extLst>
              <a:ext uri="{FF2B5EF4-FFF2-40B4-BE49-F238E27FC236}">
                <a16:creationId xmlns:a16="http://schemas.microsoft.com/office/drawing/2014/main" id="{9576F315-7736-4B60-A7D4-52484855BB23}"/>
              </a:ext>
            </a:extLst>
          </p:cNvPr>
          <p:cNvSpPr/>
          <p:nvPr/>
        </p:nvSpPr>
        <p:spPr>
          <a:xfrm>
            <a:off x="5502951" y="4935706"/>
            <a:ext cx="1737093" cy="742319"/>
          </a:xfrm>
          <a:prstGeom prst="flowChartOnlineStorag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사회발전</a:t>
            </a: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508A2120-0AD4-43F3-B140-CE22BB7DBE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558090"/>
              </p:ext>
            </p:extLst>
          </p:nvPr>
        </p:nvGraphicFramePr>
        <p:xfrm>
          <a:off x="187908" y="3214960"/>
          <a:ext cx="2933628" cy="2581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눈물 방울 7">
            <a:extLst>
              <a:ext uri="{FF2B5EF4-FFF2-40B4-BE49-F238E27FC236}">
                <a16:creationId xmlns:a16="http://schemas.microsoft.com/office/drawing/2014/main" id="{BE08BC52-2B38-4849-9AE2-830358A8C99F}"/>
              </a:ext>
            </a:extLst>
          </p:cNvPr>
          <p:cNvSpPr/>
          <p:nvPr/>
        </p:nvSpPr>
        <p:spPr>
          <a:xfrm flipV="1">
            <a:off x="3062302" y="3631979"/>
            <a:ext cx="1536239" cy="863302"/>
          </a:xfrm>
          <a:prstGeom prst="teardrop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별: 꼭짓점 8개 8">
            <a:extLst>
              <a:ext uri="{FF2B5EF4-FFF2-40B4-BE49-F238E27FC236}">
                <a16:creationId xmlns:a16="http://schemas.microsoft.com/office/drawing/2014/main" id="{DED6A8DF-8678-4545-A119-9DF4F0D978FD}"/>
              </a:ext>
            </a:extLst>
          </p:cNvPr>
          <p:cNvSpPr/>
          <p:nvPr/>
        </p:nvSpPr>
        <p:spPr>
          <a:xfrm>
            <a:off x="2981195" y="4623357"/>
            <a:ext cx="1698453" cy="863302"/>
          </a:xfrm>
          <a:prstGeom prst="star8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자원 변환</a:t>
            </a:r>
          </a:p>
        </p:txBody>
      </p:sp>
      <p:graphicFrame>
        <p:nvGraphicFramePr>
          <p:cNvPr id="10" name="다이어그램 9">
            <a:extLst>
              <a:ext uri="{FF2B5EF4-FFF2-40B4-BE49-F238E27FC236}">
                <a16:creationId xmlns:a16="http://schemas.microsoft.com/office/drawing/2014/main" id="{40DC3C30-63F2-4889-ADCE-CC9FF586ED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489933"/>
              </p:ext>
            </p:extLst>
          </p:nvPr>
        </p:nvGraphicFramePr>
        <p:xfrm>
          <a:off x="500196" y="2265684"/>
          <a:ext cx="3978006" cy="824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033FFC95-002E-4533-8BD5-6CB5EBCF5F6B}"/>
              </a:ext>
            </a:extLst>
          </p:cNvPr>
          <p:cNvCxnSpPr>
            <a:cxnSpLocks/>
            <a:stCxn id="43" idx="0"/>
            <a:endCxn id="42" idx="0"/>
          </p:cNvCxnSpPr>
          <p:nvPr/>
        </p:nvCxnSpPr>
        <p:spPr>
          <a:xfrm rot="16200000" flipH="1">
            <a:off x="7402417" y="3904786"/>
            <a:ext cx="3877" cy="2065717"/>
          </a:xfrm>
          <a:prstGeom prst="bentConnector3">
            <a:avLst>
              <a:gd name="adj1" fmla="val -5896312"/>
            </a:avLst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사각형: 잘린 위쪽 모서리 16">
            <a:extLst>
              <a:ext uri="{FF2B5EF4-FFF2-40B4-BE49-F238E27FC236}">
                <a16:creationId xmlns:a16="http://schemas.microsoft.com/office/drawing/2014/main" id="{1528607E-0BD0-41A7-A628-EEC6AA1336C6}"/>
              </a:ext>
            </a:extLst>
          </p:cNvPr>
          <p:cNvSpPr/>
          <p:nvPr/>
        </p:nvSpPr>
        <p:spPr>
          <a:xfrm flipH="1">
            <a:off x="7901275" y="3499720"/>
            <a:ext cx="1600376" cy="694075"/>
          </a:xfrm>
          <a:prstGeom prst="wav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우리의 미래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F782C9-425A-4B56-BE0A-C88384D65D02}"/>
              </a:ext>
            </a:extLst>
          </p:cNvPr>
          <p:cNvSpPr txBox="1"/>
          <p:nvPr/>
        </p:nvSpPr>
        <p:spPr>
          <a:xfrm>
            <a:off x="3240132" y="3740465"/>
            <a:ext cx="11805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CO2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감축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601</TotalTime>
  <Words>173</Words>
  <Application>Microsoft Office PowerPoint</Application>
  <PresentationFormat>A4 용지(210x297mm)</PresentationFormat>
  <Paragraphs>58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재생 가능 에너지</vt:lpstr>
      <vt:lpstr>2. 에너지 선택 패러다임</vt:lpstr>
      <vt:lpstr>3. 바이오 에너지 생산량</vt:lpstr>
      <vt:lpstr>4.에너지 분야의 발전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74</cp:revision>
  <dcterms:created xsi:type="dcterms:W3CDTF">2023-07-20T02:58:21Z</dcterms:created>
  <dcterms:modified xsi:type="dcterms:W3CDTF">2024-05-12T12:03:56Z</dcterms:modified>
</cp:coreProperties>
</file>